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Neue Machina" charset="1" panose="00000500000000000000"/>
      <p:regular r:id="rId16"/>
    </p:embeddedFont>
    <p:embeddedFont>
      <p:font typeface="Neue Machina Light" charset="1" panose="00000400000000000000"/>
      <p:regular r:id="rId17"/>
    </p:embeddedFont>
    <p:embeddedFont>
      <p:font typeface="Neue Machina Ultra-Bold" charset="1" panose="00000900000000000000"/>
      <p:regular r:id="rId18"/>
    </p:embeddedFont>
    <p:embeddedFont>
      <p:font typeface="Montserrat" charset="1" panose="00000500000000000000"/>
      <p:regular r:id="rId19"/>
    </p:embeddedFont>
    <p:embeddedFont>
      <p:font typeface="Montserrat Bold" charset="1" panose="00000800000000000000"/>
      <p:regular r:id="rId20"/>
    </p:embeddedFont>
    <p:embeddedFont>
      <p:font typeface="Montserrat Italics" charset="1" panose="00000500000000000000"/>
      <p:regular r:id="rId21"/>
    </p:embeddedFont>
    <p:embeddedFont>
      <p:font typeface="Montserrat Bold Italics" charset="1" panose="00000800000000000000"/>
      <p:regular r:id="rId22"/>
    </p:embeddedFont>
    <p:embeddedFont>
      <p:font typeface="Montserrat Thin" charset="1" panose="00000300000000000000"/>
      <p:regular r:id="rId23"/>
    </p:embeddedFont>
    <p:embeddedFont>
      <p:font typeface="Montserrat Thin Italics" charset="1" panose="00000300000000000000"/>
      <p:regular r:id="rId24"/>
    </p:embeddedFont>
    <p:embeddedFont>
      <p:font typeface="Montserrat Extra-Light" charset="1" panose="00000300000000000000"/>
      <p:regular r:id="rId25"/>
    </p:embeddedFont>
    <p:embeddedFont>
      <p:font typeface="Montserrat Extra-Light Italics" charset="1" panose="00000300000000000000"/>
      <p:regular r:id="rId26"/>
    </p:embeddedFont>
    <p:embeddedFont>
      <p:font typeface="Montserrat Light" charset="1" panose="00000400000000000000"/>
      <p:regular r:id="rId27"/>
    </p:embeddedFont>
    <p:embeddedFont>
      <p:font typeface="Montserrat Light Italics" charset="1" panose="00000400000000000000"/>
      <p:regular r:id="rId28"/>
    </p:embeddedFont>
    <p:embeddedFont>
      <p:font typeface="Montserrat Medium" charset="1" panose="00000600000000000000"/>
      <p:regular r:id="rId29"/>
    </p:embeddedFont>
    <p:embeddedFont>
      <p:font typeface="Montserrat Medium Italics" charset="1" panose="00000600000000000000"/>
      <p:regular r:id="rId30"/>
    </p:embeddedFont>
    <p:embeddedFont>
      <p:font typeface="Montserrat Semi-Bold" charset="1" panose="00000700000000000000"/>
      <p:regular r:id="rId31"/>
    </p:embeddedFont>
    <p:embeddedFont>
      <p:font typeface="Montserrat Semi-Bold Italics" charset="1" panose="00000700000000000000"/>
      <p:regular r:id="rId32"/>
    </p:embeddedFont>
    <p:embeddedFont>
      <p:font typeface="Montserrat Ultra-Bold" charset="1" panose="00000900000000000000"/>
      <p:regular r:id="rId33"/>
    </p:embeddedFont>
    <p:embeddedFont>
      <p:font typeface="Montserrat Ultra-Bold Italics" charset="1" panose="00000900000000000000"/>
      <p:regular r:id="rId34"/>
    </p:embeddedFont>
    <p:embeddedFont>
      <p:font typeface="Montserrat Heavy" charset="1" panose="00000A00000000000000"/>
      <p:regular r:id="rId35"/>
    </p:embeddedFont>
    <p:embeddedFont>
      <p:font typeface="Montserrat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1.png" Type="http://schemas.openxmlformats.org/officeDocument/2006/relationships/image"/><Relationship Id="rId8"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1.png" Type="http://schemas.openxmlformats.org/officeDocument/2006/relationships/image"/><Relationship Id="rId8"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7101028" y="6047933"/>
            <a:ext cx="3842693" cy="3878949"/>
          </a:xfrm>
          <a:custGeom>
            <a:avLst/>
            <a:gdLst/>
            <a:ahLst/>
            <a:cxnLst/>
            <a:rect r="r" b="b" t="t" l="l"/>
            <a:pathLst>
              <a:path h="3878949" w="3842693">
                <a:moveTo>
                  <a:pt x="0" y="0"/>
                </a:moveTo>
                <a:lnTo>
                  <a:pt x="3842693" y="0"/>
                </a:lnTo>
                <a:lnTo>
                  <a:pt x="3842693" y="3878949"/>
                </a:lnTo>
                <a:lnTo>
                  <a:pt x="0" y="3878949"/>
                </a:lnTo>
                <a:lnTo>
                  <a:pt x="0" y="0"/>
                </a:lnTo>
                <a:close/>
              </a:path>
            </a:pathLst>
          </a:custGeom>
          <a:blipFill>
            <a:blip r:embed="rId9"/>
            <a:stretch>
              <a:fillRect l="-165414" t="-41702" r="-158405" b="0"/>
            </a:stretch>
          </a:blipFill>
        </p:spPr>
      </p:sp>
      <p:sp>
        <p:nvSpPr>
          <p:cNvPr name="Freeform 7" id="7"/>
          <p:cNvSpPr/>
          <p:nvPr/>
        </p:nvSpPr>
        <p:spPr>
          <a:xfrm flipH="false" flipV="false" rot="0">
            <a:off x="573370" y="237659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TextBox 9" id="9"/>
          <p:cNvSpPr txBox="true"/>
          <p:nvPr/>
        </p:nvSpPr>
        <p:spPr>
          <a:xfrm rot="0">
            <a:off x="2540746" y="2372020"/>
            <a:ext cx="13448042" cy="36759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Image steganography</a:t>
            </a:r>
          </a:p>
        </p:txBody>
      </p:sp>
      <p:sp>
        <p:nvSpPr>
          <p:cNvPr name="TextBox 10" id="10"/>
          <p:cNvSpPr txBox="true"/>
          <p:nvPr/>
        </p:nvSpPr>
        <p:spPr>
          <a:xfrm rot="0">
            <a:off x="7640979" y="6000308"/>
            <a:ext cx="3006042" cy="439077"/>
          </a:xfrm>
          <a:prstGeom prst="rect">
            <a:avLst/>
          </a:prstGeom>
        </p:spPr>
        <p:txBody>
          <a:bodyPr anchor="t" rtlCol="false" tIns="0" lIns="0" bIns="0" rIns="0">
            <a:spAutoFit/>
          </a:bodyPr>
          <a:lstStyle/>
          <a:p>
            <a:pPr algn="ctr">
              <a:lnSpc>
                <a:spcPts val="3621"/>
              </a:lnSpc>
            </a:pPr>
            <a:r>
              <a:rPr lang="en-US" sz="2586">
                <a:solidFill>
                  <a:srgbClr val="01204C"/>
                </a:solidFill>
                <a:latin typeface="Montserrat Medium"/>
              </a:rPr>
              <a:t>Presentation</a:t>
            </a:r>
          </a:p>
        </p:txBody>
      </p:sp>
      <p:sp>
        <p:nvSpPr>
          <p:cNvPr name="TextBox 11" id="11"/>
          <p:cNvSpPr txBox="true"/>
          <p:nvPr/>
        </p:nvSpPr>
        <p:spPr>
          <a:xfrm rot="0">
            <a:off x="6838855" y="6391760"/>
            <a:ext cx="4509010" cy="4544856"/>
          </a:xfrm>
          <a:prstGeom prst="rect">
            <a:avLst/>
          </a:prstGeom>
        </p:spPr>
        <p:txBody>
          <a:bodyPr anchor="t" rtlCol="false" tIns="0" lIns="0" bIns="0" rIns="0">
            <a:spAutoFit/>
          </a:bodyPr>
          <a:lstStyle/>
          <a:p>
            <a:pPr algn="ctr">
              <a:lnSpc>
                <a:spcPts val="3840"/>
              </a:lnSpc>
            </a:pPr>
            <a:r>
              <a:rPr lang="en-US" sz="2743">
                <a:solidFill>
                  <a:srgbClr val="2D2F30"/>
                </a:solidFill>
                <a:latin typeface="Canva Sans"/>
              </a:rPr>
              <a:t>by -</a:t>
            </a:r>
          </a:p>
          <a:p>
            <a:pPr algn="ctr">
              <a:lnSpc>
                <a:spcPts val="3840"/>
              </a:lnSpc>
            </a:pPr>
            <a:r>
              <a:rPr lang="en-US" sz="2743">
                <a:solidFill>
                  <a:srgbClr val="2D2F30"/>
                </a:solidFill>
                <a:latin typeface="Canva Sans"/>
              </a:rPr>
              <a:t>k. prakash</a:t>
            </a:r>
          </a:p>
          <a:p>
            <a:pPr algn="ctr">
              <a:lnSpc>
                <a:spcPts val="3840"/>
              </a:lnSpc>
            </a:pPr>
            <a:r>
              <a:rPr lang="en-US" sz="2743">
                <a:solidFill>
                  <a:srgbClr val="2D2F30"/>
                </a:solidFill>
                <a:latin typeface="Canva Sans"/>
              </a:rPr>
              <a:t>vaishnavi</a:t>
            </a:r>
          </a:p>
          <a:p>
            <a:pPr algn="ctr">
              <a:lnSpc>
                <a:spcPts val="3840"/>
              </a:lnSpc>
            </a:pPr>
            <a:r>
              <a:rPr lang="en-US" sz="2743">
                <a:solidFill>
                  <a:srgbClr val="2D2F30"/>
                </a:solidFill>
                <a:latin typeface="Canva Sans"/>
              </a:rPr>
              <a:t>bhagya</a:t>
            </a:r>
          </a:p>
          <a:p>
            <a:pPr algn="ctr">
              <a:lnSpc>
                <a:spcPts val="3840"/>
              </a:lnSpc>
            </a:pPr>
            <a:r>
              <a:rPr lang="en-US" sz="2743">
                <a:solidFill>
                  <a:srgbClr val="2D2F30"/>
                </a:solidFill>
                <a:latin typeface="Canva Sans"/>
              </a:rPr>
              <a:t>charan</a:t>
            </a:r>
          </a:p>
          <a:p>
            <a:pPr algn="ctr">
              <a:lnSpc>
                <a:spcPts val="3840"/>
              </a:lnSpc>
            </a:pPr>
            <a:r>
              <a:rPr lang="en-US" sz="2743">
                <a:solidFill>
                  <a:srgbClr val="2D2F30"/>
                </a:solidFill>
                <a:latin typeface="Canva Sans"/>
              </a:rPr>
              <a:t>sairam</a:t>
            </a:r>
          </a:p>
          <a:p>
            <a:pPr algn="ctr">
              <a:lnSpc>
                <a:spcPts val="3840"/>
              </a:lnSpc>
            </a:pPr>
            <a:r>
              <a:rPr lang="en-US" sz="2743">
                <a:solidFill>
                  <a:srgbClr val="2D2F30"/>
                </a:solidFill>
                <a:latin typeface="Canva Sans"/>
              </a:rPr>
              <a:t>vishwa</a:t>
            </a:r>
          </a:p>
          <a:p>
            <a:pPr algn="ctr">
              <a:lnSpc>
                <a:spcPts val="4815"/>
              </a:lnSpc>
            </a:pPr>
          </a:p>
          <a:p>
            <a:pPr algn="ctr">
              <a:lnSpc>
                <a:spcPts val="4815"/>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1143157"/>
            <a:ext cx="7248889" cy="6777711"/>
          </a:xfrm>
          <a:custGeom>
            <a:avLst/>
            <a:gdLst/>
            <a:ahLst/>
            <a:cxnLst/>
            <a:rect r="r" b="b" t="t" l="l"/>
            <a:pathLst>
              <a:path h="6777711" w="7248889">
                <a:moveTo>
                  <a:pt x="0" y="0"/>
                </a:moveTo>
                <a:lnTo>
                  <a:pt x="7248889" y="0"/>
                </a:lnTo>
                <a:lnTo>
                  <a:pt x="7248889" y="6777711"/>
                </a:lnTo>
                <a:lnTo>
                  <a:pt x="0" y="6777711"/>
                </a:lnTo>
                <a:lnTo>
                  <a:pt x="0" y="0"/>
                </a:lnTo>
                <a:close/>
              </a:path>
            </a:pathLst>
          </a:custGeom>
          <a:blipFill>
            <a:blip r:embed="rId8"/>
            <a:stretch>
              <a:fillRect l="0" t="0" r="0" b="0"/>
            </a:stretch>
          </a:blipFill>
        </p:spPr>
      </p:sp>
      <p:sp>
        <p:nvSpPr>
          <p:cNvPr name="TextBox 6" id="6"/>
          <p:cNvSpPr txBox="true"/>
          <p:nvPr/>
        </p:nvSpPr>
        <p:spPr>
          <a:xfrm rot="0">
            <a:off x="4036423" y="3983584"/>
            <a:ext cx="11592373" cy="2389658"/>
          </a:xfrm>
          <a:prstGeom prst="rect">
            <a:avLst/>
          </a:prstGeom>
        </p:spPr>
        <p:txBody>
          <a:bodyPr anchor="t" rtlCol="false" tIns="0" lIns="0" bIns="0" rIns="0">
            <a:spAutoFit/>
          </a:bodyPr>
          <a:lstStyle/>
          <a:p>
            <a:pPr>
              <a:lnSpc>
                <a:spcPts val="19444"/>
              </a:lnSpc>
            </a:pPr>
            <a:r>
              <a:rPr lang="en-US" sz="13889">
                <a:solidFill>
                  <a:srgbClr val="FFFFFF"/>
                </a:solidFill>
                <a:latin typeface="Neue Machina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7623" y="-477858"/>
            <a:ext cx="2292647" cy="2635226"/>
          </a:xfrm>
          <a:custGeom>
            <a:avLst/>
            <a:gdLst/>
            <a:ahLst/>
            <a:cxnLst/>
            <a:rect r="r" b="b" t="t" l="l"/>
            <a:pathLst>
              <a:path h="2635226" w="2292647">
                <a:moveTo>
                  <a:pt x="0" y="0"/>
                </a:moveTo>
                <a:lnTo>
                  <a:pt x="2292646" y="0"/>
                </a:lnTo>
                <a:lnTo>
                  <a:pt x="2292646"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357169" y="9377417"/>
            <a:ext cx="5153321" cy="3040459"/>
          </a:xfrm>
          <a:custGeom>
            <a:avLst/>
            <a:gdLst/>
            <a:ahLst/>
            <a:cxnLst/>
            <a:rect r="r" b="b" t="t" l="l"/>
            <a:pathLst>
              <a:path h="3040459" w="5153321">
                <a:moveTo>
                  <a:pt x="0" y="0"/>
                </a:moveTo>
                <a:lnTo>
                  <a:pt x="5153320" y="0"/>
                </a:lnTo>
                <a:lnTo>
                  <a:pt x="5153320"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4605827" y="1107389"/>
            <a:ext cx="6888896" cy="7185289"/>
          </a:xfrm>
          <a:custGeom>
            <a:avLst/>
            <a:gdLst/>
            <a:ahLst/>
            <a:cxnLst/>
            <a:rect r="r" b="b" t="t" l="l"/>
            <a:pathLst>
              <a:path h="7185289" w="6888896">
                <a:moveTo>
                  <a:pt x="0" y="0"/>
                </a:moveTo>
                <a:lnTo>
                  <a:pt x="6888897" y="0"/>
                </a:lnTo>
                <a:lnTo>
                  <a:pt x="6888897" y="7185289"/>
                </a:lnTo>
                <a:lnTo>
                  <a:pt x="0" y="7185289"/>
                </a:lnTo>
                <a:lnTo>
                  <a:pt x="0" y="0"/>
                </a:lnTo>
                <a:close/>
              </a:path>
            </a:pathLst>
          </a:custGeom>
          <a:blipFill>
            <a:blip r:embed="rId10"/>
            <a:stretch>
              <a:fillRect l="0" t="0" r="0" b="0"/>
            </a:stretch>
          </a:blipFill>
        </p:spPr>
      </p:sp>
      <p:sp>
        <p:nvSpPr>
          <p:cNvPr name="TextBox 8" id="8"/>
          <p:cNvSpPr txBox="true"/>
          <p:nvPr/>
        </p:nvSpPr>
        <p:spPr>
          <a:xfrm rot="0">
            <a:off x="1256548" y="35639"/>
            <a:ext cx="12538348" cy="2662645"/>
          </a:xfrm>
          <a:prstGeom prst="rect">
            <a:avLst/>
          </a:prstGeom>
        </p:spPr>
        <p:txBody>
          <a:bodyPr anchor="t" rtlCol="false" tIns="0" lIns="0" bIns="0" rIns="0">
            <a:spAutoFit/>
          </a:bodyPr>
          <a:lstStyle/>
          <a:p>
            <a:pPr>
              <a:lnSpc>
                <a:spcPts val="10634"/>
              </a:lnSpc>
            </a:pPr>
            <a:r>
              <a:rPr lang="en-US" sz="7595">
                <a:solidFill>
                  <a:srgbClr val="FFFFFF"/>
                </a:solidFill>
                <a:latin typeface="Neue Machina Ultra-Bold"/>
              </a:rPr>
              <a:t>what is image steganography</a:t>
            </a:r>
          </a:p>
        </p:txBody>
      </p:sp>
      <p:sp>
        <p:nvSpPr>
          <p:cNvPr name="TextBox 9" id="9"/>
          <p:cNvSpPr txBox="true"/>
          <p:nvPr/>
        </p:nvSpPr>
        <p:spPr>
          <a:xfrm rot="0">
            <a:off x="1491499" y="3649341"/>
            <a:ext cx="10575467" cy="4643338"/>
          </a:xfrm>
          <a:prstGeom prst="rect">
            <a:avLst/>
          </a:prstGeom>
        </p:spPr>
        <p:txBody>
          <a:bodyPr anchor="t" rtlCol="false" tIns="0" lIns="0" bIns="0" rIns="0">
            <a:spAutoFit/>
          </a:bodyPr>
          <a:lstStyle/>
          <a:p>
            <a:pPr>
              <a:lnSpc>
                <a:spcPts val="4094"/>
              </a:lnSpc>
            </a:pPr>
            <a:r>
              <a:rPr lang="en-US" sz="2924">
                <a:solidFill>
                  <a:srgbClr val="FFFFFF"/>
                </a:solidFill>
                <a:latin typeface="Montserrat"/>
              </a:rPr>
              <a:t>Image steganography is a technique of hiding information or data within an image in such a way that it is imperceptible to the human eye. The goal is to embed data within the image's pixels without causing any noticeable changes in its appearance. This covert method allows for secure communication, data protection, or watermarking, where the hidden information can only be revealed by those with the knowledge of the steganographic key or algorithm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TextBox 7" id="7"/>
          <p:cNvSpPr txBox="true"/>
          <p:nvPr/>
        </p:nvSpPr>
        <p:spPr>
          <a:xfrm rot="0">
            <a:off x="-212518" y="229890"/>
            <a:ext cx="12491436"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LSB algorithm</a:t>
            </a:r>
          </a:p>
        </p:txBody>
      </p:sp>
      <p:sp>
        <p:nvSpPr>
          <p:cNvPr name="TextBox 8" id="8"/>
          <p:cNvSpPr txBox="true"/>
          <p:nvPr/>
        </p:nvSpPr>
        <p:spPr>
          <a:xfrm rot="0">
            <a:off x="231160" y="2044986"/>
            <a:ext cx="11501495" cy="4855111"/>
          </a:xfrm>
          <a:prstGeom prst="rect">
            <a:avLst/>
          </a:prstGeom>
        </p:spPr>
        <p:txBody>
          <a:bodyPr anchor="t" rtlCol="false" tIns="0" lIns="0" bIns="0" rIns="0">
            <a:spAutoFit/>
          </a:bodyPr>
          <a:lstStyle/>
          <a:p>
            <a:pPr marL="751091" indent="-375545" lvl="1">
              <a:lnSpc>
                <a:spcPts val="4870"/>
              </a:lnSpc>
              <a:buFont typeface="Arial"/>
              <a:buChar char="•"/>
            </a:pPr>
            <a:r>
              <a:rPr lang="en-US" sz="3478">
                <a:solidFill>
                  <a:srgbClr val="FFFFFF"/>
                </a:solidFill>
                <a:latin typeface="Montserrat"/>
              </a:rPr>
              <a:t>It is a common technique to hide data within the least significant bit of each pixel in an image.</a:t>
            </a:r>
          </a:p>
          <a:p>
            <a:pPr marL="751091" indent="-375545" lvl="1">
              <a:lnSpc>
                <a:spcPts val="4870"/>
              </a:lnSpc>
              <a:buFont typeface="Arial"/>
              <a:buChar char="•"/>
            </a:pPr>
            <a:r>
              <a:rPr lang="en-US" sz="3478">
                <a:solidFill>
                  <a:srgbClr val="FFFFFF"/>
                </a:solidFill>
                <a:latin typeface="Montserrat"/>
              </a:rPr>
              <a:t>It involves altering the pixel color values in an image ,making imperceptiable changes to the image.</a:t>
            </a:r>
          </a:p>
          <a:p>
            <a:pPr marL="751091" indent="-375545" lvl="1">
              <a:lnSpc>
                <a:spcPts val="4870"/>
              </a:lnSpc>
              <a:buFont typeface="Arial"/>
              <a:buChar char="•"/>
            </a:pPr>
          </a:p>
          <a:p>
            <a:pPr algn="ctr">
              <a:lnSpc>
                <a:spcPts val="487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9514" y="3067841"/>
            <a:ext cx="5822324" cy="4151317"/>
          </a:xfrm>
          <a:custGeom>
            <a:avLst/>
            <a:gdLst/>
            <a:ahLst/>
            <a:cxnLst/>
            <a:rect r="r" b="b" t="t" l="l"/>
            <a:pathLst>
              <a:path h="4151317" w="5822324">
                <a:moveTo>
                  <a:pt x="0" y="0"/>
                </a:moveTo>
                <a:lnTo>
                  <a:pt x="5822324" y="0"/>
                </a:lnTo>
                <a:lnTo>
                  <a:pt x="5822324" y="4151318"/>
                </a:lnTo>
                <a:lnTo>
                  <a:pt x="0" y="4151318"/>
                </a:lnTo>
                <a:lnTo>
                  <a:pt x="0" y="0"/>
                </a:lnTo>
                <a:close/>
              </a:path>
            </a:pathLst>
          </a:custGeom>
          <a:blipFill>
            <a:blip r:embed="rId6"/>
            <a:stretch>
              <a:fillRect l="0" t="0" r="0" b="0"/>
            </a:stretch>
          </a:blipFill>
        </p:spPr>
      </p:sp>
      <p:sp>
        <p:nvSpPr>
          <p:cNvPr name="TextBox 5" id="5"/>
          <p:cNvSpPr txBox="true"/>
          <p:nvPr/>
        </p:nvSpPr>
        <p:spPr>
          <a:xfrm rot="0">
            <a:off x="0" y="175850"/>
            <a:ext cx="17615825" cy="2229148"/>
          </a:xfrm>
          <a:prstGeom prst="rect">
            <a:avLst/>
          </a:prstGeom>
        </p:spPr>
        <p:txBody>
          <a:bodyPr anchor="t" rtlCol="false" tIns="0" lIns="0" bIns="0" rIns="0">
            <a:spAutoFit/>
          </a:bodyPr>
          <a:lstStyle/>
          <a:p>
            <a:pPr algn="ctr">
              <a:lnSpc>
                <a:spcPts val="8908"/>
              </a:lnSpc>
            </a:pPr>
            <a:r>
              <a:rPr lang="en-US" sz="6363">
                <a:solidFill>
                  <a:srgbClr val="FFFFFF"/>
                </a:solidFill>
                <a:latin typeface="Neue Machina Ultra-Bold"/>
              </a:rPr>
              <a:t>image before and after performing steganography</a:t>
            </a:r>
          </a:p>
        </p:txBody>
      </p:sp>
      <p:sp>
        <p:nvSpPr>
          <p:cNvPr name="TextBox 6" id="6"/>
          <p:cNvSpPr txBox="true"/>
          <p:nvPr/>
        </p:nvSpPr>
        <p:spPr>
          <a:xfrm rot="0">
            <a:off x="10649878" y="7809709"/>
            <a:ext cx="3791112" cy="712279"/>
          </a:xfrm>
          <a:prstGeom prst="rect">
            <a:avLst/>
          </a:prstGeom>
        </p:spPr>
        <p:txBody>
          <a:bodyPr anchor="t" rtlCol="false" tIns="0" lIns="0" bIns="0" rIns="0">
            <a:spAutoFit/>
          </a:bodyPr>
          <a:lstStyle/>
          <a:p>
            <a:pPr algn="ctr">
              <a:lnSpc>
                <a:spcPts val="5890"/>
              </a:lnSpc>
            </a:pPr>
            <a:r>
              <a:rPr lang="en-US" sz="4207">
                <a:solidFill>
                  <a:srgbClr val="FFFFFF"/>
                </a:solidFill>
                <a:latin typeface="Montserrat Bold"/>
              </a:rPr>
              <a:t>AFTER</a:t>
            </a:r>
          </a:p>
        </p:txBody>
      </p:sp>
      <p:sp>
        <p:nvSpPr>
          <p:cNvPr name="TextBox 7" id="7"/>
          <p:cNvSpPr txBox="true"/>
          <p:nvPr/>
        </p:nvSpPr>
        <p:spPr>
          <a:xfrm rot="0">
            <a:off x="2465120" y="7809709"/>
            <a:ext cx="3791112" cy="712279"/>
          </a:xfrm>
          <a:prstGeom prst="rect">
            <a:avLst/>
          </a:prstGeom>
        </p:spPr>
        <p:txBody>
          <a:bodyPr anchor="t" rtlCol="false" tIns="0" lIns="0" bIns="0" rIns="0">
            <a:spAutoFit/>
          </a:bodyPr>
          <a:lstStyle/>
          <a:p>
            <a:pPr algn="ctr">
              <a:lnSpc>
                <a:spcPts val="5890"/>
              </a:lnSpc>
            </a:pPr>
            <a:r>
              <a:rPr lang="en-US" sz="4207">
                <a:solidFill>
                  <a:srgbClr val="FFFFFF"/>
                </a:solidFill>
                <a:latin typeface="Montserrat Bold"/>
              </a:rPr>
              <a:t>BEFORE</a:t>
            </a:r>
          </a:p>
        </p:txBody>
      </p:sp>
      <p:sp>
        <p:nvSpPr>
          <p:cNvPr name="Freeform 8" id="8"/>
          <p:cNvSpPr/>
          <p:nvPr/>
        </p:nvSpPr>
        <p:spPr>
          <a:xfrm flipH="false" flipV="false" rot="0">
            <a:off x="10244919" y="3067841"/>
            <a:ext cx="5822324" cy="4151317"/>
          </a:xfrm>
          <a:custGeom>
            <a:avLst/>
            <a:gdLst/>
            <a:ahLst/>
            <a:cxnLst/>
            <a:rect r="r" b="b" t="t" l="l"/>
            <a:pathLst>
              <a:path h="4151317" w="5822324">
                <a:moveTo>
                  <a:pt x="0" y="0"/>
                </a:moveTo>
                <a:lnTo>
                  <a:pt x="5822324" y="0"/>
                </a:lnTo>
                <a:lnTo>
                  <a:pt x="5822324" y="4151318"/>
                </a:lnTo>
                <a:lnTo>
                  <a:pt x="0" y="4151318"/>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flipV="true">
            <a:off x="10797221" y="583063"/>
            <a:ext cx="0" cy="9339505"/>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981922" y="2077131"/>
            <a:ext cx="5888512" cy="6821498"/>
            <a:chOff x="0" y="0"/>
            <a:chExt cx="1565187" cy="1813178"/>
          </a:xfrm>
        </p:grpSpPr>
        <p:sp>
          <p:nvSpPr>
            <p:cNvPr name="Freeform 7" id="7"/>
            <p:cNvSpPr/>
            <p:nvPr/>
          </p:nvSpPr>
          <p:spPr>
            <a:xfrm flipH="false" flipV="false" rot="0">
              <a:off x="0" y="0"/>
              <a:ext cx="1565188" cy="1813178"/>
            </a:xfrm>
            <a:custGeom>
              <a:avLst/>
              <a:gdLst/>
              <a:ahLst/>
              <a:cxnLst/>
              <a:rect r="r" b="b" t="t" l="l"/>
              <a:pathLst>
                <a:path h="1813178" w="1565188">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8" y="55880"/>
                    <a:pt x="1565188" y="124460"/>
                  </a:cubicBezTo>
                  <a:lnTo>
                    <a:pt x="1565188" y="1688718"/>
                  </a:lnTo>
                  <a:cubicBezTo>
                    <a:pt x="1565188" y="1757298"/>
                    <a:pt x="1509307" y="1813178"/>
                    <a:pt x="1440727" y="1813178"/>
                  </a:cubicBezTo>
                  <a:close/>
                </a:path>
              </a:pathLst>
            </a:custGeom>
            <a:solidFill>
              <a:srgbClr val="2D2F30">
                <a:alpha val="30980"/>
              </a:srgbClr>
            </a:solidFill>
          </p:spPr>
        </p:sp>
      </p:grpSp>
      <p:sp>
        <p:nvSpPr>
          <p:cNvPr name="Freeform 8" id="8"/>
          <p:cNvSpPr/>
          <p:nvPr/>
        </p:nvSpPr>
        <p:spPr>
          <a:xfrm flipH="false" flipV="false" rot="-320654">
            <a:off x="15023685" y="2224"/>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9" id="9"/>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10" id="10"/>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TextBox 11" id="11"/>
          <p:cNvSpPr txBox="true"/>
          <p:nvPr/>
        </p:nvSpPr>
        <p:spPr>
          <a:xfrm rot="0">
            <a:off x="1028700" y="914400"/>
            <a:ext cx="7119102" cy="954068"/>
          </a:xfrm>
          <a:prstGeom prst="rect">
            <a:avLst/>
          </a:prstGeom>
        </p:spPr>
        <p:txBody>
          <a:bodyPr anchor="t" rtlCol="false" tIns="0" lIns="0" bIns="0" rIns="0">
            <a:spAutoFit/>
          </a:bodyPr>
          <a:lstStyle/>
          <a:p>
            <a:pPr>
              <a:lnSpc>
                <a:spcPts val="7788"/>
              </a:lnSpc>
            </a:pPr>
            <a:r>
              <a:rPr lang="en-US" sz="5563">
                <a:solidFill>
                  <a:srgbClr val="FFFFFF"/>
                </a:solidFill>
                <a:latin typeface="Neue Machina Ultra-Bold"/>
              </a:rPr>
              <a:t>Our application</a:t>
            </a:r>
          </a:p>
        </p:txBody>
      </p:sp>
      <p:sp>
        <p:nvSpPr>
          <p:cNvPr name="TextBox 12" id="12"/>
          <p:cNvSpPr txBox="true"/>
          <p:nvPr/>
        </p:nvSpPr>
        <p:spPr>
          <a:xfrm rot="0">
            <a:off x="11178845" y="2910276"/>
            <a:ext cx="5388862" cy="4122152"/>
          </a:xfrm>
          <a:prstGeom prst="rect">
            <a:avLst/>
          </a:prstGeom>
        </p:spPr>
        <p:txBody>
          <a:bodyPr anchor="t" rtlCol="false" tIns="0" lIns="0" bIns="0" rIns="0">
            <a:spAutoFit/>
          </a:bodyPr>
          <a:lstStyle/>
          <a:p>
            <a:pPr marL="633992" indent="-316996" lvl="1">
              <a:lnSpc>
                <a:spcPts val="4111"/>
              </a:lnSpc>
              <a:buFont typeface="Arial"/>
              <a:buChar char="•"/>
            </a:pPr>
            <a:r>
              <a:rPr lang="en-US" sz="2936">
                <a:solidFill>
                  <a:srgbClr val="FFFFFF"/>
                </a:solidFill>
                <a:latin typeface="Montserrat"/>
              </a:rPr>
              <a:t>Hide text is used to hide a text into a image .</a:t>
            </a:r>
          </a:p>
          <a:p>
            <a:pPr marL="633992" indent="-316996" lvl="1">
              <a:lnSpc>
                <a:spcPts val="4111"/>
              </a:lnSpc>
              <a:buFont typeface="Arial"/>
              <a:buChar char="•"/>
            </a:pPr>
            <a:r>
              <a:rPr lang="en-US" sz="2936">
                <a:solidFill>
                  <a:srgbClr val="FFFFFF"/>
                </a:solidFill>
                <a:latin typeface="Montserrat"/>
              </a:rPr>
              <a:t>the extract text is used to decrypt message from a image.</a:t>
            </a:r>
          </a:p>
          <a:p>
            <a:pPr marL="633992" indent="-316996" lvl="1">
              <a:lnSpc>
                <a:spcPts val="4111"/>
              </a:lnSpc>
              <a:buFont typeface="Arial"/>
              <a:buChar char="•"/>
            </a:pPr>
            <a:r>
              <a:rPr lang="en-US" sz="2936">
                <a:solidFill>
                  <a:srgbClr val="FFFFFF"/>
                </a:solidFill>
                <a:latin typeface="Montserrat"/>
              </a:rPr>
              <a:t>Project info contains information about the project makers .</a:t>
            </a:r>
          </a:p>
        </p:txBody>
      </p:sp>
      <p:sp>
        <p:nvSpPr>
          <p:cNvPr name="Freeform 13" id="13"/>
          <p:cNvSpPr/>
          <p:nvPr/>
        </p:nvSpPr>
        <p:spPr>
          <a:xfrm flipH="false" flipV="false" rot="0">
            <a:off x="528381" y="2348037"/>
            <a:ext cx="8047430" cy="7081314"/>
          </a:xfrm>
          <a:custGeom>
            <a:avLst/>
            <a:gdLst/>
            <a:ahLst/>
            <a:cxnLst/>
            <a:rect r="r" b="b" t="t" l="l"/>
            <a:pathLst>
              <a:path h="7081314" w="8047430">
                <a:moveTo>
                  <a:pt x="0" y="0"/>
                </a:moveTo>
                <a:lnTo>
                  <a:pt x="8047430" y="0"/>
                </a:lnTo>
                <a:lnTo>
                  <a:pt x="8047430" y="7081314"/>
                </a:lnTo>
                <a:lnTo>
                  <a:pt x="0" y="7081314"/>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87719" y="-294256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4326" y="6543974"/>
            <a:ext cx="5428652" cy="5428652"/>
          </a:xfrm>
          <a:custGeom>
            <a:avLst/>
            <a:gdLst/>
            <a:ahLst/>
            <a:cxnLst/>
            <a:rect r="r" b="b" t="t" l="l"/>
            <a:pathLst>
              <a:path h="5428652" w="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flipV="true">
            <a:off x="9646386" y="583063"/>
            <a:ext cx="0" cy="9339505"/>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4925882" y="6874980"/>
            <a:ext cx="6095177" cy="6095177"/>
          </a:xfrm>
          <a:custGeom>
            <a:avLst/>
            <a:gdLst/>
            <a:ahLst/>
            <a:cxnLst/>
            <a:rect r="r" b="b" t="t" l="l"/>
            <a:pathLst>
              <a:path h="6095177" w="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320654">
            <a:off x="-786454" y="-303099"/>
            <a:ext cx="4471230" cy="2308815"/>
          </a:xfrm>
          <a:custGeom>
            <a:avLst/>
            <a:gdLst/>
            <a:ahLst/>
            <a:cxnLst/>
            <a:rect r="r" b="b" t="t" l="l"/>
            <a:pathLst>
              <a:path h="2308815" w="4471230">
                <a:moveTo>
                  <a:pt x="0" y="0"/>
                </a:moveTo>
                <a:lnTo>
                  <a:pt x="4471230" y="0"/>
                </a:lnTo>
                <a:lnTo>
                  <a:pt x="4471230" y="2308815"/>
                </a:lnTo>
                <a:lnTo>
                  <a:pt x="0" y="2308815"/>
                </a:lnTo>
                <a:lnTo>
                  <a:pt x="0" y="0"/>
                </a:lnTo>
                <a:close/>
              </a:path>
            </a:pathLst>
          </a:custGeom>
          <a:blipFill>
            <a:blip r:embed="rId6"/>
            <a:stretch>
              <a:fillRect l="0" t="0" r="-5651" b="0"/>
            </a:stretch>
          </a:blipFill>
        </p:spPr>
      </p:sp>
      <p:sp>
        <p:nvSpPr>
          <p:cNvPr name="Freeform 7" id="7"/>
          <p:cNvSpPr/>
          <p:nvPr/>
        </p:nvSpPr>
        <p:spPr>
          <a:xfrm flipH="false" flipV="false" rot="4661459">
            <a:off x="-860948" y="8286627"/>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7"/>
            <a:stretch>
              <a:fillRect l="0" t="0" r="0" b="0"/>
            </a:stretch>
          </a:blipFill>
        </p:spPr>
      </p:sp>
      <p:sp>
        <p:nvSpPr>
          <p:cNvPr name="Freeform 8" id="8"/>
          <p:cNvSpPr/>
          <p:nvPr/>
        </p:nvSpPr>
        <p:spPr>
          <a:xfrm flipH="false" flipV="false" rot="0">
            <a:off x="15778223" y="6543974"/>
            <a:ext cx="7210834" cy="5994006"/>
          </a:xfrm>
          <a:custGeom>
            <a:avLst/>
            <a:gdLst/>
            <a:ahLst/>
            <a:cxnLst/>
            <a:rect r="r" b="b" t="t" l="l"/>
            <a:pathLst>
              <a:path h="5994006" w="7210834">
                <a:moveTo>
                  <a:pt x="0" y="0"/>
                </a:moveTo>
                <a:lnTo>
                  <a:pt x="7210834" y="0"/>
                </a:lnTo>
                <a:lnTo>
                  <a:pt x="7210834" y="5994006"/>
                </a:lnTo>
                <a:lnTo>
                  <a:pt x="0" y="5994006"/>
                </a:lnTo>
                <a:lnTo>
                  <a:pt x="0" y="0"/>
                </a:lnTo>
                <a:close/>
              </a:path>
            </a:pathLst>
          </a:custGeom>
          <a:blipFill>
            <a:blip r:embed="rId8"/>
            <a:stretch>
              <a:fillRect l="0" t="0" r="0" b="0"/>
            </a:stretch>
          </a:blipFill>
        </p:spPr>
      </p:sp>
      <p:sp>
        <p:nvSpPr>
          <p:cNvPr name="Freeform 9" id="9"/>
          <p:cNvSpPr/>
          <p:nvPr/>
        </p:nvSpPr>
        <p:spPr>
          <a:xfrm flipH="false" flipV="false" rot="0">
            <a:off x="0" y="2572619"/>
            <a:ext cx="9265754" cy="4454820"/>
          </a:xfrm>
          <a:custGeom>
            <a:avLst/>
            <a:gdLst/>
            <a:ahLst/>
            <a:cxnLst/>
            <a:rect r="r" b="b" t="t" l="l"/>
            <a:pathLst>
              <a:path h="4454820" w="9265754">
                <a:moveTo>
                  <a:pt x="0" y="0"/>
                </a:moveTo>
                <a:lnTo>
                  <a:pt x="9265754" y="0"/>
                </a:lnTo>
                <a:lnTo>
                  <a:pt x="9265754" y="4454820"/>
                </a:lnTo>
                <a:lnTo>
                  <a:pt x="0" y="4454820"/>
                </a:lnTo>
                <a:lnTo>
                  <a:pt x="0" y="0"/>
                </a:lnTo>
                <a:close/>
              </a:path>
            </a:pathLst>
          </a:custGeom>
          <a:blipFill>
            <a:blip r:embed="rId9"/>
            <a:stretch>
              <a:fillRect l="0" t="-1559" r="0" b="-1559"/>
            </a:stretch>
          </a:blipFill>
        </p:spPr>
      </p:sp>
      <p:sp>
        <p:nvSpPr>
          <p:cNvPr name="Freeform 10" id="10"/>
          <p:cNvSpPr/>
          <p:nvPr/>
        </p:nvSpPr>
        <p:spPr>
          <a:xfrm flipH="false" flipV="false" rot="0">
            <a:off x="10027386" y="3150620"/>
            <a:ext cx="7946084" cy="3393354"/>
          </a:xfrm>
          <a:custGeom>
            <a:avLst/>
            <a:gdLst/>
            <a:ahLst/>
            <a:cxnLst/>
            <a:rect r="r" b="b" t="t" l="l"/>
            <a:pathLst>
              <a:path h="3393354" w="7946084">
                <a:moveTo>
                  <a:pt x="0" y="0"/>
                </a:moveTo>
                <a:lnTo>
                  <a:pt x="7946085" y="0"/>
                </a:lnTo>
                <a:lnTo>
                  <a:pt x="7946085" y="3393354"/>
                </a:lnTo>
                <a:lnTo>
                  <a:pt x="0" y="3393354"/>
                </a:lnTo>
                <a:lnTo>
                  <a:pt x="0" y="0"/>
                </a:lnTo>
                <a:close/>
              </a:path>
            </a:pathLst>
          </a:custGeom>
          <a:blipFill>
            <a:blip r:embed="rId10"/>
            <a:stretch>
              <a:fillRect l="-524" t="0" r="0" b="0"/>
            </a:stretch>
          </a:blipFill>
        </p:spPr>
      </p:sp>
      <p:sp>
        <p:nvSpPr>
          <p:cNvPr name="TextBox 11" id="11"/>
          <p:cNvSpPr txBox="true"/>
          <p:nvPr/>
        </p:nvSpPr>
        <p:spPr>
          <a:xfrm rot="0">
            <a:off x="1392763" y="1254854"/>
            <a:ext cx="7119102" cy="954068"/>
          </a:xfrm>
          <a:prstGeom prst="rect">
            <a:avLst/>
          </a:prstGeom>
        </p:spPr>
        <p:txBody>
          <a:bodyPr anchor="t" rtlCol="false" tIns="0" lIns="0" bIns="0" rIns="0">
            <a:spAutoFit/>
          </a:bodyPr>
          <a:lstStyle/>
          <a:p>
            <a:pPr>
              <a:lnSpc>
                <a:spcPts val="7788"/>
              </a:lnSpc>
            </a:pPr>
            <a:r>
              <a:rPr lang="en-US" sz="5563">
                <a:solidFill>
                  <a:srgbClr val="FFFFFF"/>
                </a:solidFill>
                <a:latin typeface="Neue Machina Ultra-Bold"/>
              </a:rPr>
              <a:t>Our application</a:t>
            </a:r>
          </a:p>
        </p:txBody>
      </p:sp>
      <p:sp>
        <p:nvSpPr>
          <p:cNvPr name="TextBox 12" id="12"/>
          <p:cNvSpPr txBox="true"/>
          <p:nvPr/>
        </p:nvSpPr>
        <p:spPr>
          <a:xfrm rot="0">
            <a:off x="1724193" y="7761674"/>
            <a:ext cx="38125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h</a:t>
            </a:r>
            <a:r>
              <a:rPr lang="en-US" sz="3399">
                <a:solidFill>
                  <a:srgbClr val="FFFFFF"/>
                </a:solidFill>
                <a:latin typeface="Canva Sans"/>
              </a:rPr>
              <a:t>hide text window</a:t>
            </a:r>
          </a:p>
        </p:txBody>
      </p:sp>
      <p:sp>
        <p:nvSpPr>
          <p:cNvPr name="TextBox 13" id="13"/>
          <p:cNvSpPr txBox="true"/>
          <p:nvPr/>
        </p:nvSpPr>
        <p:spPr>
          <a:xfrm rot="0">
            <a:off x="11283168" y="7161599"/>
            <a:ext cx="5127740"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Extract text window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TextBox 8" id="8"/>
          <p:cNvSpPr txBox="true"/>
          <p:nvPr/>
        </p:nvSpPr>
        <p:spPr>
          <a:xfrm rot="0">
            <a:off x="1738930" y="2134307"/>
            <a:ext cx="11130050" cy="1171214"/>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What we do</a:t>
            </a:r>
          </a:p>
        </p:txBody>
      </p:sp>
      <p:sp>
        <p:nvSpPr>
          <p:cNvPr name="TextBox 9" id="9"/>
          <p:cNvSpPr txBox="true"/>
          <p:nvPr/>
        </p:nvSpPr>
        <p:spPr>
          <a:xfrm rot="0">
            <a:off x="1360107" y="3588163"/>
            <a:ext cx="11887695" cy="4652951"/>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Image is taken from our device using the browse  file option.</a:t>
            </a:r>
          </a:p>
          <a:p>
            <a:pPr marL="716772" indent="-358386" lvl="1">
              <a:lnSpc>
                <a:spcPts val="4647"/>
              </a:lnSpc>
              <a:buFont typeface="Arial"/>
              <a:buChar char="•"/>
            </a:pPr>
            <a:r>
              <a:rPr lang="en-US" sz="3319">
                <a:solidFill>
                  <a:srgbClr val="FFFFFF"/>
                </a:solidFill>
                <a:latin typeface="Montserrat"/>
              </a:rPr>
              <a:t>The text we want to hide is entered .</a:t>
            </a:r>
          </a:p>
          <a:p>
            <a:pPr marL="716772" indent="-358386" lvl="1">
              <a:lnSpc>
                <a:spcPts val="4647"/>
              </a:lnSpc>
              <a:buFont typeface="Arial"/>
              <a:buChar char="•"/>
            </a:pPr>
            <a:r>
              <a:rPr lang="en-US" sz="3319">
                <a:solidFill>
                  <a:srgbClr val="FFFFFF"/>
                </a:solidFill>
                <a:latin typeface="Montserrat"/>
              </a:rPr>
              <a:t>sender and receiver mail is entered .</a:t>
            </a:r>
          </a:p>
          <a:p>
            <a:pPr marL="716772" indent="-358386" lvl="1">
              <a:lnSpc>
                <a:spcPts val="4647"/>
              </a:lnSpc>
              <a:buFont typeface="Arial"/>
              <a:buChar char="•"/>
            </a:pPr>
            <a:r>
              <a:rPr lang="en-US" sz="3319">
                <a:solidFill>
                  <a:srgbClr val="FFFFFF"/>
                </a:solidFill>
                <a:latin typeface="Montserrat"/>
              </a:rPr>
              <a:t>SMTP password is entered .</a:t>
            </a:r>
          </a:p>
          <a:p>
            <a:pPr marL="716772" indent="-358386" lvl="1">
              <a:lnSpc>
                <a:spcPts val="4647"/>
              </a:lnSpc>
              <a:buFont typeface="Arial"/>
              <a:buChar char="•"/>
            </a:pPr>
            <a:r>
              <a:rPr lang="en-US" sz="3319">
                <a:solidFill>
                  <a:srgbClr val="FFFFFF"/>
                </a:solidFill>
                <a:latin typeface="Montserrat"/>
              </a:rPr>
              <a:t>On clicking the hide button the text gets encrypted in the image and the encrypted image along with a password is send to the receivers mail.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10265330" y="2277182"/>
            <a:ext cx="6353373" cy="6002034"/>
          </a:xfrm>
          <a:custGeom>
            <a:avLst/>
            <a:gdLst/>
            <a:ahLst/>
            <a:cxnLst/>
            <a:rect r="r" b="b" t="t" l="l"/>
            <a:pathLst>
              <a:path h="6002034" w="6353373">
                <a:moveTo>
                  <a:pt x="0" y="0"/>
                </a:moveTo>
                <a:lnTo>
                  <a:pt x="6353372" y="0"/>
                </a:lnTo>
                <a:lnTo>
                  <a:pt x="6353372" y="6002034"/>
                </a:lnTo>
                <a:lnTo>
                  <a:pt x="0" y="6002034"/>
                </a:lnTo>
                <a:lnTo>
                  <a:pt x="0" y="0"/>
                </a:lnTo>
                <a:close/>
              </a:path>
            </a:pathLst>
          </a:custGeom>
          <a:blipFill>
            <a:blip r:embed="rId8"/>
            <a:stretch>
              <a:fillRect l="0" t="0" r="0" b="0"/>
            </a:stretch>
          </a:blipFill>
        </p:spPr>
      </p:sp>
      <p:sp>
        <p:nvSpPr>
          <p:cNvPr name="TextBox 9" id="9"/>
          <p:cNvSpPr txBox="true"/>
          <p:nvPr/>
        </p:nvSpPr>
        <p:spPr>
          <a:xfrm rot="0">
            <a:off x="1738930" y="2134307"/>
            <a:ext cx="11130050" cy="1171214"/>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What we do</a:t>
            </a:r>
          </a:p>
        </p:txBody>
      </p:sp>
      <p:sp>
        <p:nvSpPr>
          <p:cNvPr name="TextBox 10" id="10"/>
          <p:cNvSpPr txBox="true"/>
          <p:nvPr/>
        </p:nvSpPr>
        <p:spPr>
          <a:xfrm rot="0">
            <a:off x="702487" y="3406164"/>
            <a:ext cx="8958214" cy="4067936"/>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The receiver receives a mail from the sender which contains key to decrypt the image and the encrypted .</a:t>
            </a:r>
          </a:p>
          <a:p>
            <a:pPr marL="716772" indent="-358386" lvl="1">
              <a:lnSpc>
                <a:spcPts val="4647"/>
              </a:lnSpc>
              <a:buFont typeface="Arial"/>
              <a:buChar char="•"/>
            </a:pPr>
            <a:r>
              <a:rPr lang="en-US" sz="3319">
                <a:solidFill>
                  <a:srgbClr val="FFFFFF"/>
                </a:solidFill>
                <a:latin typeface="Montserrat"/>
              </a:rPr>
              <a:t>on going to the application and uploading the encrypted image and password we are able to get the text which was hidden in the image.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075176"/>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00464" y="4958931"/>
            <a:ext cx="9066014" cy="9066014"/>
          </a:xfrm>
          <a:custGeom>
            <a:avLst/>
            <a:gdLst/>
            <a:ahLst/>
            <a:cxnLst/>
            <a:rect r="r" b="b" t="t" l="l"/>
            <a:pathLst>
              <a:path h="9066014" w="9066014">
                <a:moveTo>
                  <a:pt x="0" y="0"/>
                </a:moveTo>
                <a:lnTo>
                  <a:pt x="9066015" y="0"/>
                </a:lnTo>
                <a:lnTo>
                  <a:pt x="9066015" y="9066014"/>
                </a:lnTo>
                <a:lnTo>
                  <a:pt x="0" y="90660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2649260" y="-493104"/>
            <a:ext cx="5843302" cy="5636604"/>
          </a:xfrm>
          <a:custGeom>
            <a:avLst/>
            <a:gdLst/>
            <a:ahLst/>
            <a:cxnLst/>
            <a:rect r="r" b="b" t="t" l="l"/>
            <a:pathLst>
              <a:path h="5636604" w="5843302">
                <a:moveTo>
                  <a:pt x="5843302" y="0"/>
                </a:moveTo>
                <a:lnTo>
                  <a:pt x="0" y="0"/>
                </a:lnTo>
                <a:lnTo>
                  <a:pt x="0" y="5636604"/>
                </a:lnTo>
                <a:lnTo>
                  <a:pt x="5843302" y="5636604"/>
                </a:lnTo>
                <a:lnTo>
                  <a:pt x="5843302" y="0"/>
                </a:lnTo>
                <a:close/>
              </a:path>
            </a:pathLst>
          </a:custGeom>
          <a:blipFill>
            <a:blip r:embed="rId7"/>
            <a:stretch>
              <a:fillRect l="0" t="-9578" r="0" b="-9578"/>
            </a:stretch>
          </a:blipFill>
        </p:spPr>
      </p:sp>
      <p:sp>
        <p:nvSpPr>
          <p:cNvPr name="Freeform 8" id="8"/>
          <p:cNvSpPr/>
          <p:nvPr/>
        </p:nvSpPr>
        <p:spPr>
          <a:xfrm flipH="false" flipV="false" rot="0">
            <a:off x="1798008" y="4112931"/>
            <a:ext cx="11449794" cy="5538536"/>
          </a:xfrm>
          <a:custGeom>
            <a:avLst/>
            <a:gdLst/>
            <a:ahLst/>
            <a:cxnLst/>
            <a:rect r="r" b="b" t="t" l="l"/>
            <a:pathLst>
              <a:path h="5538536" w="11449794">
                <a:moveTo>
                  <a:pt x="0" y="0"/>
                </a:moveTo>
                <a:lnTo>
                  <a:pt x="11449794" y="0"/>
                </a:lnTo>
                <a:lnTo>
                  <a:pt x="11449794" y="5538536"/>
                </a:lnTo>
                <a:lnTo>
                  <a:pt x="0" y="5538536"/>
                </a:lnTo>
                <a:lnTo>
                  <a:pt x="0" y="0"/>
                </a:lnTo>
                <a:close/>
              </a:path>
            </a:pathLst>
          </a:custGeom>
          <a:blipFill>
            <a:blip r:embed="rId8"/>
            <a:stretch>
              <a:fillRect l="0" t="0" r="0" b="0"/>
            </a:stretch>
          </a:blipFill>
        </p:spPr>
      </p:sp>
      <p:sp>
        <p:nvSpPr>
          <p:cNvPr name="TextBox 9" id="9"/>
          <p:cNvSpPr txBox="true"/>
          <p:nvPr/>
        </p:nvSpPr>
        <p:spPr>
          <a:xfrm rot="0">
            <a:off x="1198742" y="885825"/>
            <a:ext cx="11130050" cy="1171231"/>
          </a:xfrm>
          <a:prstGeom prst="rect">
            <a:avLst/>
          </a:prstGeom>
        </p:spPr>
        <p:txBody>
          <a:bodyPr anchor="t" rtlCol="false" tIns="0" lIns="0" bIns="0" rIns="0">
            <a:spAutoFit/>
          </a:bodyPr>
          <a:lstStyle/>
          <a:p>
            <a:pPr>
              <a:lnSpc>
                <a:spcPts val="9468"/>
              </a:lnSpc>
            </a:pPr>
            <a:r>
              <a:rPr lang="en-US" sz="6763">
                <a:solidFill>
                  <a:srgbClr val="FFFFFF"/>
                </a:solidFill>
                <a:latin typeface="Neue Machina Ultra-Bold"/>
              </a:rPr>
              <a:t>Add on feature </a:t>
            </a:r>
          </a:p>
        </p:txBody>
      </p:sp>
      <p:sp>
        <p:nvSpPr>
          <p:cNvPr name="TextBox 10" id="10"/>
          <p:cNvSpPr txBox="true"/>
          <p:nvPr/>
        </p:nvSpPr>
        <p:spPr>
          <a:xfrm rot="0">
            <a:off x="1360107" y="2484300"/>
            <a:ext cx="11887695" cy="1142856"/>
          </a:xfrm>
          <a:prstGeom prst="rect">
            <a:avLst/>
          </a:prstGeom>
        </p:spPr>
        <p:txBody>
          <a:bodyPr anchor="t" rtlCol="false" tIns="0" lIns="0" bIns="0" rIns="0">
            <a:spAutoFit/>
          </a:bodyPr>
          <a:lstStyle/>
          <a:p>
            <a:pPr marL="716772" indent="-358386" lvl="1">
              <a:lnSpc>
                <a:spcPts val="4647"/>
              </a:lnSpc>
              <a:buFont typeface="Arial"/>
              <a:buChar char="•"/>
            </a:pPr>
            <a:r>
              <a:rPr lang="en-US" sz="3319">
                <a:solidFill>
                  <a:srgbClr val="FFFFFF"/>
                </a:solidFill>
                <a:latin typeface="Montserrat"/>
              </a:rPr>
              <a:t>The add on feature for this application is we can view the image we have selected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DAF4hsYLYO4</dc:identifier>
  <dcterms:modified xsi:type="dcterms:W3CDTF">2011-08-01T06:04:30Z</dcterms:modified>
  <cp:revision>1</cp:revision>
  <dc:title>Blue Purple Futuristic Modern 3D Tech Company Business Presentation</dc:title>
</cp:coreProperties>
</file>